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69" r:id="rId8"/>
    <p:sldId id="259" r:id="rId9"/>
    <p:sldId id="260" r:id="rId10"/>
    <p:sldId id="261" r:id="rId11"/>
    <p:sldId id="266" r:id="rId12"/>
    <p:sldId id="267" r:id="rId13"/>
    <p:sldId id="268" r:id="rId14"/>
    <p:sldId id="262" r:id="rId15"/>
    <p:sldId id="264" r:id="rId16"/>
    <p:sldId id="265" r:id="rId17"/>
    <p:sldId id="271" r:id="rId18"/>
    <p:sldId id="270" r:id="rId19"/>
    <p:sldId id="272" r:id="rId20"/>
    <p:sldId id="273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61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1/11/19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1/11/19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epics/pyepic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Channel Access Clients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 dirty="0"/>
              <a:t>Jan. 2019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3926-B8F2-1547-9DB8-147D5D47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Automation: Not ideal, either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B15BC-A372-8841-A21F-F085603B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547" y="1527858"/>
            <a:ext cx="9933508" cy="41736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10 to ”</a:t>
            </a:r>
            <a:r>
              <a:rPr lang="en-US" dirty="0" err="1"/>
              <a:t>motor:setpoint</a:t>
            </a:r>
            <a:r>
              <a:rPr lang="en-US" dirty="0"/>
              <a:t>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while abs(read(“</a:t>
            </a:r>
            <a:r>
              <a:rPr lang="en-US" dirty="0" err="1"/>
              <a:t>motor:position</a:t>
            </a:r>
            <a:r>
              <a:rPr lang="en-US" dirty="0"/>
              <a:t>”) – 10) &lt; 0.1:</a:t>
            </a:r>
            <a:br>
              <a:rPr lang="en-US" dirty="0"/>
            </a:br>
            <a:r>
              <a:rPr lang="en-US" dirty="0"/>
              <a:t>	sleep 1 second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# OK, we’re at the desired position</a:t>
            </a:r>
            <a:br>
              <a:rPr lang="en-US" dirty="0"/>
            </a:br>
            <a:r>
              <a:rPr lang="en-US" dirty="0"/>
              <a:t>read detector data</a:t>
            </a:r>
          </a:p>
          <a:p>
            <a:pPr marL="0" indent="0">
              <a:buNone/>
            </a:pPr>
            <a:r>
              <a:rPr lang="en-US" dirty="0"/>
              <a:t>save data in file for “position10”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10B1987-FB80-C945-9E5B-CD33441C9A26}"/>
              </a:ext>
            </a:extLst>
          </p:cNvPr>
          <p:cNvSpPr/>
          <p:nvPr/>
        </p:nvSpPr>
        <p:spPr>
          <a:xfrm>
            <a:off x="9094573" y="3286898"/>
            <a:ext cx="1655805" cy="896198"/>
          </a:xfrm>
          <a:prstGeom prst="wedgeRectCallout">
            <a:avLst>
              <a:gd name="adj1" fmla="val -110594"/>
              <a:gd name="adj2" fmla="val 203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Maybe,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maybe not</a:t>
            </a:r>
          </a:p>
        </p:txBody>
      </p:sp>
    </p:spTree>
    <p:extLst>
      <p:ext uri="{BB962C8B-B14F-4D97-AF65-F5344CB8AC3E}">
        <p14:creationId xmlns:p14="http://schemas.microsoft.com/office/powerpoint/2010/main" val="175049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5038-BA43-4246-85DC-8B05305D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Automation: How do you know you’re “done”?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D77A60-47BA-F540-9FB4-984C047987F3}"/>
              </a:ext>
            </a:extLst>
          </p:cNvPr>
          <p:cNvCxnSpPr/>
          <p:nvPr/>
        </p:nvCxnSpPr>
        <p:spPr>
          <a:xfrm flipV="1">
            <a:off x="2402701" y="1284789"/>
            <a:ext cx="28223" cy="45278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289621-46C1-3442-898A-AC53935ADB98}"/>
              </a:ext>
            </a:extLst>
          </p:cNvPr>
          <p:cNvCxnSpPr/>
          <p:nvPr/>
        </p:nvCxnSpPr>
        <p:spPr>
          <a:xfrm>
            <a:off x="2402701" y="5812632"/>
            <a:ext cx="70837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45E2FD3-22DD-2341-B84A-8FF93FD70998}"/>
              </a:ext>
            </a:extLst>
          </p:cNvPr>
          <p:cNvSpPr txBox="1"/>
          <p:nvPr/>
        </p:nvSpPr>
        <p:spPr>
          <a:xfrm>
            <a:off x="5431887" y="604781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D8B3C-CDBA-3A4B-9874-FA0FB27DC02C}"/>
              </a:ext>
            </a:extLst>
          </p:cNvPr>
          <p:cNvSpPr txBox="1"/>
          <p:nvPr/>
        </p:nvSpPr>
        <p:spPr>
          <a:xfrm>
            <a:off x="1716224" y="1374218"/>
            <a:ext cx="775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Temp,</a:t>
            </a:r>
            <a:br>
              <a:rPr lang="en-US" dirty="0"/>
            </a:br>
            <a:r>
              <a:rPr lang="en-US" dirty="0" err="1"/>
              <a:t>pos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FA74C4-F87B-E447-B4B4-45E44D3F4379}"/>
              </a:ext>
            </a:extLst>
          </p:cNvPr>
          <p:cNvCxnSpPr/>
          <p:nvPr/>
        </p:nvCxnSpPr>
        <p:spPr>
          <a:xfrm>
            <a:off x="2430924" y="2297548"/>
            <a:ext cx="152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9FBAD9-6869-8749-9B99-F5D0AFA22C00}"/>
              </a:ext>
            </a:extLst>
          </p:cNvPr>
          <p:cNvCxnSpPr/>
          <p:nvPr/>
        </p:nvCxnSpPr>
        <p:spPr>
          <a:xfrm>
            <a:off x="3954924" y="4434911"/>
            <a:ext cx="54562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A3FD03-FE07-5F41-9EEB-E06B767EA955}"/>
              </a:ext>
            </a:extLst>
          </p:cNvPr>
          <p:cNvCxnSpPr/>
          <p:nvPr/>
        </p:nvCxnSpPr>
        <p:spPr>
          <a:xfrm>
            <a:off x="3954924" y="2297548"/>
            <a:ext cx="0" cy="2137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C754321-CDB9-3C4A-9E20-29E55D7F8793}"/>
              </a:ext>
            </a:extLst>
          </p:cNvPr>
          <p:cNvSpPr txBox="1"/>
          <p:nvPr/>
        </p:nvSpPr>
        <p:spPr>
          <a:xfrm>
            <a:off x="2696213" y="185399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Setpoint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235110-C2E9-6941-8B14-4DA2821D01E3}"/>
              </a:ext>
            </a:extLst>
          </p:cNvPr>
          <p:cNvSpPr txBox="1"/>
          <p:nvPr/>
        </p:nvSpPr>
        <p:spPr>
          <a:xfrm>
            <a:off x="8112305" y="3437165"/>
            <a:ext cx="109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Readback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55A1EF6-870F-4F4D-9B57-15F7E531409F}"/>
              </a:ext>
            </a:extLst>
          </p:cNvPr>
          <p:cNvSpPr/>
          <p:nvPr/>
        </p:nvSpPr>
        <p:spPr>
          <a:xfrm>
            <a:off x="3954924" y="2294262"/>
            <a:ext cx="5428074" cy="2869259"/>
          </a:xfrm>
          <a:custGeom>
            <a:avLst/>
            <a:gdLst>
              <a:gd name="connsiteX0" fmla="*/ 0 w 5428074"/>
              <a:gd name="connsiteY0" fmla="*/ 0 h 2869259"/>
              <a:gd name="connsiteX1" fmla="*/ 84666 w 5428074"/>
              <a:gd name="connsiteY1" fmla="*/ 9408 h 2869259"/>
              <a:gd name="connsiteX2" fmla="*/ 112888 w 5428074"/>
              <a:gd name="connsiteY2" fmla="*/ 18815 h 2869259"/>
              <a:gd name="connsiteX3" fmla="*/ 141111 w 5428074"/>
              <a:gd name="connsiteY3" fmla="*/ 47037 h 2869259"/>
              <a:gd name="connsiteX4" fmla="*/ 197555 w 5428074"/>
              <a:gd name="connsiteY4" fmla="*/ 65852 h 2869259"/>
              <a:gd name="connsiteX5" fmla="*/ 225777 w 5428074"/>
              <a:gd name="connsiteY5" fmla="*/ 75259 h 2869259"/>
              <a:gd name="connsiteX6" fmla="*/ 263407 w 5428074"/>
              <a:gd name="connsiteY6" fmla="*/ 131704 h 2869259"/>
              <a:gd name="connsiteX7" fmla="*/ 291629 w 5428074"/>
              <a:gd name="connsiteY7" fmla="*/ 141111 h 2869259"/>
              <a:gd name="connsiteX8" fmla="*/ 338666 w 5428074"/>
              <a:gd name="connsiteY8" fmla="*/ 206963 h 2869259"/>
              <a:gd name="connsiteX9" fmla="*/ 357481 w 5428074"/>
              <a:gd name="connsiteY9" fmla="*/ 272815 h 2869259"/>
              <a:gd name="connsiteX10" fmla="*/ 385703 w 5428074"/>
              <a:gd name="connsiteY10" fmla="*/ 338667 h 2869259"/>
              <a:gd name="connsiteX11" fmla="*/ 413926 w 5428074"/>
              <a:gd name="connsiteY11" fmla="*/ 404519 h 2869259"/>
              <a:gd name="connsiteX12" fmla="*/ 442148 w 5428074"/>
              <a:gd name="connsiteY12" fmla="*/ 479778 h 2869259"/>
              <a:gd name="connsiteX13" fmla="*/ 460963 w 5428074"/>
              <a:gd name="connsiteY13" fmla="*/ 583259 h 2869259"/>
              <a:gd name="connsiteX14" fmla="*/ 470370 w 5428074"/>
              <a:gd name="connsiteY14" fmla="*/ 611482 h 2869259"/>
              <a:gd name="connsiteX15" fmla="*/ 479777 w 5428074"/>
              <a:gd name="connsiteY15" fmla="*/ 677333 h 2869259"/>
              <a:gd name="connsiteX16" fmla="*/ 498592 w 5428074"/>
              <a:gd name="connsiteY16" fmla="*/ 714963 h 2869259"/>
              <a:gd name="connsiteX17" fmla="*/ 517407 w 5428074"/>
              <a:gd name="connsiteY17" fmla="*/ 837259 h 2869259"/>
              <a:gd name="connsiteX18" fmla="*/ 536222 w 5428074"/>
              <a:gd name="connsiteY18" fmla="*/ 865482 h 2869259"/>
              <a:gd name="connsiteX19" fmla="*/ 555037 w 5428074"/>
              <a:gd name="connsiteY19" fmla="*/ 959556 h 2869259"/>
              <a:gd name="connsiteX20" fmla="*/ 564444 w 5428074"/>
              <a:gd name="connsiteY20" fmla="*/ 1006593 h 2869259"/>
              <a:gd name="connsiteX21" fmla="*/ 573851 w 5428074"/>
              <a:gd name="connsiteY21" fmla="*/ 1034815 h 2869259"/>
              <a:gd name="connsiteX22" fmla="*/ 611481 w 5428074"/>
              <a:gd name="connsiteY22" fmla="*/ 1138296 h 2869259"/>
              <a:gd name="connsiteX23" fmla="*/ 620888 w 5428074"/>
              <a:gd name="connsiteY23" fmla="*/ 1222963 h 2869259"/>
              <a:gd name="connsiteX24" fmla="*/ 639703 w 5428074"/>
              <a:gd name="connsiteY24" fmla="*/ 1307630 h 2869259"/>
              <a:gd name="connsiteX25" fmla="*/ 658518 w 5428074"/>
              <a:gd name="connsiteY25" fmla="*/ 1476963 h 2869259"/>
              <a:gd name="connsiteX26" fmla="*/ 667926 w 5428074"/>
              <a:gd name="connsiteY26" fmla="*/ 1514593 h 2869259"/>
              <a:gd name="connsiteX27" fmla="*/ 677333 w 5428074"/>
              <a:gd name="connsiteY27" fmla="*/ 1599259 h 2869259"/>
              <a:gd name="connsiteX28" fmla="*/ 696148 w 5428074"/>
              <a:gd name="connsiteY28" fmla="*/ 1674519 h 2869259"/>
              <a:gd name="connsiteX29" fmla="*/ 705555 w 5428074"/>
              <a:gd name="connsiteY29" fmla="*/ 1806222 h 2869259"/>
              <a:gd name="connsiteX30" fmla="*/ 724370 w 5428074"/>
              <a:gd name="connsiteY30" fmla="*/ 1919111 h 2869259"/>
              <a:gd name="connsiteX31" fmla="*/ 733777 w 5428074"/>
              <a:gd name="connsiteY31" fmla="*/ 1994370 h 2869259"/>
              <a:gd name="connsiteX32" fmla="*/ 752592 w 5428074"/>
              <a:gd name="connsiteY32" fmla="*/ 2097852 h 2869259"/>
              <a:gd name="connsiteX33" fmla="*/ 771407 w 5428074"/>
              <a:gd name="connsiteY33" fmla="*/ 2173111 h 2869259"/>
              <a:gd name="connsiteX34" fmla="*/ 780814 w 5428074"/>
              <a:gd name="connsiteY34" fmla="*/ 2229556 h 2869259"/>
              <a:gd name="connsiteX35" fmla="*/ 790222 w 5428074"/>
              <a:gd name="connsiteY35" fmla="*/ 2257778 h 2869259"/>
              <a:gd name="connsiteX36" fmla="*/ 799629 w 5428074"/>
              <a:gd name="connsiteY36" fmla="*/ 2304815 h 2869259"/>
              <a:gd name="connsiteX37" fmla="*/ 818444 w 5428074"/>
              <a:gd name="connsiteY37" fmla="*/ 2370667 h 2869259"/>
              <a:gd name="connsiteX38" fmla="*/ 827851 w 5428074"/>
              <a:gd name="connsiteY38" fmla="*/ 2417704 h 2869259"/>
              <a:gd name="connsiteX39" fmla="*/ 846666 w 5428074"/>
              <a:gd name="connsiteY39" fmla="*/ 2445926 h 2869259"/>
              <a:gd name="connsiteX40" fmla="*/ 884296 w 5428074"/>
              <a:gd name="connsiteY40" fmla="*/ 2540000 h 2869259"/>
              <a:gd name="connsiteX41" fmla="*/ 912518 w 5428074"/>
              <a:gd name="connsiteY41" fmla="*/ 2568222 h 2869259"/>
              <a:gd name="connsiteX42" fmla="*/ 921926 w 5428074"/>
              <a:gd name="connsiteY42" fmla="*/ 2596445 h 2869259"/>
              <a:gd name="connsiteX43" fmla="*/ 1034814 w 5428074"/>
              <a:gd name="connsiteY43" fmla="*/ 2690519 h 2869259"/>
              <a:gd name="connsiteX44" fmla="*/ 1100666 w 5428074"/>
              <a:gd name="connsiteY44" fmla="*/ 2737556 h 2869259"/>
              <a:gd name="connsiteX45" fmla="*/ 1204148 w 5428074"/>
              <a:gd name="connsiteY45" fmla="*/ 2803408 h 2869259"/>
              <a:gd name="connsiteX46" fmla="*/ 1232370 w 5428074"/>
              <a:gd name="connsiteY46" fmla="*/ 2812815 h 2869259"/>
              <a:gd name="connsiteX47" fmla="*/ 1317037 w 5428074"/>
              <a:gd name="connsiteY47" fmla="*/ 2850445 h 2869259"/>
              <a:gd name="connsiteX48" fmla="*/ 1373481 w 5428074"/>
              <a:gd name="connsiteY48" fmla="*/ 2869259 h 2869259"/>
              <a:gd name="connsiteX49" fmla="*/ 1599259 w 5428074"/>
              <a:gd name="connsiteY49" fmla="*/ 2859852 h 2869259"/>
              <a:gd name="connsiteX50" fmla="*/ 1636888 w 5428074"/>
              <a:gd name="connsiteY50" fmla="*/ 2831630 h 2869259"/>
              <a:gd name="connsiteX51" fmla="*/ 1665111 w 5428074"/>
              <a:gd name="connsiteY51" fmla="*/ 2822222 h 2869259"/>
              <a:gd name="connsiteX52" fmla="*/ 1693333 w 5428074"/>
              <a:gd name="connsiteY52" fmla="*/ 2803408 h 2869259"/>
              <a:gd name="connsiteX53" fmla="*/ 1721555 w 5428074"/>
              <a:gd name="connsiteY53" fmla="*/ 2794000 h 2869259"/>
              <a:gd name="connsiteX54" fmla="*/ 1796814 w 5428074"/>
              <a:gd name="connsiteY54" fmla="*/ 2728148 h 2869259"/>
              <a:gd name="connsiteX55" fmla="*/ 1825037 w 5428074"/>
              <a:gd name="connsiteY55" fmla="*/ 2718741 h 2869259"/>
              <a:gd name="connsiteX56" fmla="*/ 1890888 w 5428074"/>
              <a:gd name="connsiteY56" fmla="*/ 2681111 h 2869259"/>
              <a:gd name="connsiteX57" fmla="*/ 1919111 w 5428074"/>
              <a:gd name="connsiteY57" fmla="*/ 2671704 h 2869259"/>
              <a:gd name="connsiteX58" fmla="*/ 1956740 w 5428074"/>
              <a:gd name="connsiteY58" fmla="*/ 2643482 h 2869259"/>
              <a:gd name="connsiteX59" fmla="*/ 1994370 w 5428074"/>
              <a:gd name="connsiteY59" fmla="*/ 2605852 h 2869259"/>
              <a:gd name="connsiteX60" fmla="*/ 2041407 w 5428074"/>
              <a:gd name="connsiteY60" fmla="*/ 2577630 h 2869259"/>
              <a:gd name="connsiteX61" fmla="*/ 2097851 w 5428074"/>
              <a:gd name="connsiteY61" fmla="*/ 2502370 h 2869259"/>
              <a:gd name="connsiteX62" fmla="*/ 2126074 w 5428074"/>
              <a:gd name="connsiteY62" fmla="*/ 2483556 h 2869259"/>
              <a:gd name="connsiteX63" fmla="*/ 2173111 w 5428074"/>
              <a:gd name="connsiteY63" fmla="*/ 2417704 h 2869259"/>
              <a:gd name="connsiteX64" fmla="*/ 2191926 w 5428074"/>
              <a:gd name="connsiteY64" fmla="*/ 2380074 h 2869259"/>
              <a:gd name="connsiteX65" fmla="*/ 2238963 w 5428074"/>
              <a:gd name="connsiteY65" fmla="*/ 2323630 h 2869259"/>
              <a:gd name="connsiteX66" fmla="*/ 2286000 w 5428074"/>
              <a:gd name="connsiteY66" fmla="*/ 2257778 h 2869259"/>
              <a:gd name="connsiteX67" fmla="*/ 2342444 w 5428074"/>
              <a:gd name="connsiteY67" fmla="*/ 2201333 h 2869259"/>
              <a:gd name="connsiteX68" fmla="*/ 2389481 w 5428074"/>
              <a:gd name="connsiteY68" fmla="*/ 2135482 h 2869259"/>
              <a:gd name="connsiteX69" fmla="*/ 2436518 w 5428074"/>
              <a:gd name="connsiteY69" fmla="*/ 2041408 h 2869259"/>
              <a:gd name="connsiteX70" fmla="*/ 2502370 w 5428074"/>
              <a:gd name="connsiteY70" fmla="*/ 1984963 h 2869259"/>
              <a:gd name="connsiteX71" fmla="*/ 2530592 w 5428074"/>
              <a:gd name="connsiteY71" fmla="*/ 1947333 h 2869259"/>
              <a:gd name="connsiteX72" fmla="*/ 2568222 w 5428074"/>
              <a:gd name="connsiteY72" fmla="*/ 1919111 h 2869259"/>
              <a:gd name="connsiteX73" fmla="*/ 2587037 w 5428074"/>
              <a:gd name="connsiteY73" fmla="*/ 1890889 h 2869259"/>
              <a:gd name="connsiteX74" fmla="*/ 2615259 w 5428074"/>
              <a:gd name="connsiteY74" fmla="*/ 1862667 h 2869259"/>
              <a:gd name="connsiteX75" fmla="*/ 2634074 w 5428074"/>
              <a:gd name="connsiteY75" fmla="*/ 1834445 h 2869259"/>
              <a:gd name="connsiteX76" fmla="*/ 2681111 w 5428074"/>
              <a:gd name="connsiteY76" fmla="*/ 1796815 h 2869259"/>
              <a:gd name="connsiteX77" fmla="*/ 2746963 w 5428074"/>
              <a:gd name="connsiteY77" fmla="*/ 1730963 h 2869259"/>
              <a:gd name="connsiteX78" fmla="*/ 2803407 w 5428074"/>
              <a:gd name="connsiteY78" fmla="*/ 1702741 h 2869259"/>
              <a:gd name="connsiteX79" fmla="*/ 2850444 w 5428074"/>
              <a:gd name="connsiteY79" fmla="*/ 1674519 h 2869259"/>
              <a:gd name="connsiteX80" fmla="*/ 2888074 w 5428074"/>
              <a:gd name="connsiteY80" fmla="*/ 1665111 h 2869259"/>
              <a:gd name="connsiteX81" fmla="*/ 3095037 w 5428074"/>
              <a:gd name="connsiteY81" fmla="*/ 1665111 h 2869259"/>
              <a:gd name="connsiteX82" fmla="*/ 3189111 w 5428074"/>
              <a:gd name="connsiteY82" fmla="*/ 1683926 h 2869259"/>
              <a:gd name="connsiteX83" fmla="*/ 3236148 w 5428074"/>
              <a:gd name="connsiteY83" fmla="*/ 1693333 h 2869259"/>
              <a:gd name="connsiteX84" fmla="*/ 3311407 w 5428074"/>
              <a:gd name="connsiteY84" fmla="*/ 1749778 h 2869259"/>
              <a:gd name="connsiteX85" fmla="*/ 3377259 w 5428074"/>
              <a:gd name="connsiteY85" fmla="*/ 1815630 h 2869259"/>
              <a:gd name="connsiteX86" fmla="*/ 3405481 w 5428074"/>
              <a:gd name="connsiteY86" fmla="*/ 1843852 h 2869259"/>
              <a:gd name="connsiteX87" fmla="*/ 3433703 w 5428074"/>
              <a:gd name="connsiteY87" fmla="*/ 1872074 h 2869259"/>
              <a:gd name="connsiteX88" fmla="*/ 3452518 w 5428074"/>
              <a:gd name="connsiteY88" fmla="*/ 1919111 h 2869259"/>
              <a:gd name="connsiteX89" fmla="*/ 3461926 w 5428074"/>
              <a:gd name="connsiteY89" fmla="*/ 1947333 h 2869259"/>
              <a:gd name="connsiteX90" fmla="*/ 3490148 w 5428074"/>
              <a:gd name="connsiteY90" fmla="*/ 1975556 h 2869259"/>
              <a:gd name="connsiteX91" fmla="*/ 3527777 w 5428074"/>
              <a:gd name="connsiteY91" fmla="*/ 2032000 h 2869259"/>
              <a:gd name="connsiteX92" fmla="*/ 3593629 w 5428074"/>
              <a:gd name="connsiteY92" fmla="*/ 2097852 h 2869259"/>
              <a:gd name="connsiteX93" fmla="*/ 3603037 w 5428074"/>
              <a:gd name="connsiteY93" fmla="*/ 2126074 h 2869259"/>
              <a:gd name="connsiteX94" fmla="*/ 3650074 w 5428074"/>
              <a:gd name="connsiteY94" fmla="*/ 2191926 h 2869259"/>
              <a:gd name="connsiteX95" fmla="*/ 3678296 w 5428074"/>
              <a:gd name="connsiteY95" fmla="*/ 2220148 h 2869259"/>
              <a:gd name="connsiteX96" fmla="*/ 3734740 w 5428074"/>
              <a:gd name="connsiteY96" fmla="*/ 2304815 h 2869259"/>
              <a:gd name="connsiteX97" fmla="*/ 3753555 w 5428074"/>
              <a:gd name="connsiteY97" fmla="*/ 2333037 h 2869259"/>
              <a:gd name="connsiteX98" fmla="*/ 3800592 w 5428074"/>
              <a:gd name="connsiteY98" fmla="*/ 2361259 h 2869259"/>
              <a:gd name="connsiteX99" fmla="*/ 3838222 w 5428074"/>
              <a:gd name="connsiteY99" fmla="*/ 2398889 h 2869259"/>
              <a:gd name="connsiteX100" fmla="*/ 3894666 w 5428074"/>
              <a:gd name="connsiteY100" fmla="*/ 2436519 h 2869259"/>
              <a:gd name="connsiteX101" fmla="*/ 4158074 w 5428074"/>
              <a:gd name="connsiteY101" fmla="*/ 2427111 h 2869259"/>
              <a:gd name="connsiteX102" fmla="*/ 4186296 w 5428074"/>
              <a:gd name="connsiteY102" fmla="*/ 2408296 h 2869259"/>
              <a:gd name="connsiteX103" fmla="*/ 4289777 w 5428074"/>
              <a:gd name="connsiteY103" fmla="*/ 2361259 h 2869259"/>
              <a:gd name="connsiteX104" fmla="*/ 4336814 w 5428074"/>
              <a:gd name="connsiteY104" fmla="*/ 2314222 h 2869259"/>
              <a:gd name="connsiteX105" fmla="*/ 4365037 w 5428074"/>
              <a:gd name="connsiteY105" fmla="*/ 2304815 h 2869259"/>
              <a:gd name="connsiteX106" fmla="*/ 4383851 w 5428074"/>
              <a:gd name="connsiteY106" fmla="*/ 2276593 h 2869259"/>
              <a:gd name="connsiteX107" fmla="*/ 4440296 w 5428074"/>
              <a:gd name="connsiteY107" fmla="*/ 2248370 h 2869259"/>
              <a:gd name="connsiteX108" fmla="*/ 4487333 w 5428074"/>
              <a:gd name="connsiteY108" fmla="*/ 2191926 h 2869259"/>
              <a:gd name="connsiteX109" fmla="*/ 4515555 w 5428074"/>
              <a:gd name="connsiteY109" fmla="*/ 2182519 h 2869259"/>
              <a:gd name="connsiteX110" fmla="*/ 4581407 w 5428074"/>
              <a:gd name="connsiteY110" fmla="*/ 2154296 h 2869259"/>
              <a:gd name="connsiteX111" fmla="*/ 4619037 w 5428074"/>
              <a:gd name="connsiteY111" fmla="*/ 2135482 h 2869259"/>
              <a:gd name="connsiteX112" fmla="*/ 4703703 w 5428074"/>
              <a:gd name="connsiteY112" fmla="*/ 2126074 h 2869259"/>
              <a:gd name="connsiteX113" fmla="*/ 4731926 w 5428074"/>
              <a:gd name="connsiteY113" fmla="*/ 2107259 h 2869259"/>
              <a:gd name="connsiteX114" fmla="*/ 4873037 w 5428074"/>
              <a:gd name="connsiteY114" fmla="*/ 2097852 h 2869259"/>
              <a:gd name="connsiteX115" fmla="*/ 4910666 w 5428074"/>
              <a:gd name="connsiteY115" fmla="*/ 2088445 h 2869259"/>
              <a:gd name="connsiteX116" fmla="*/ 4976518 w 5428074"/>
              <a:gd name="connsiteY116" fmla="*/ 2107259 h 2869259"/>
              <a:gd name="connsiteX117" fmla="*/ 5051777 w 5428074"/>
              <a:gd name="connsiteY117" fmla="*/ 2135482 h 2869259"/>
              <a:gd name="connsiteX118" fmla="*/ 5089407 w 5428074"/>
              <a:gd name="connsiteY118" fmla="*/ 2154296 h 2869259"/>
              <a:gd name="connsiteX119" fmla="*/ 5117629 w 5428074"/>
              <a:gd name="connsiteY119" fmla="*/ 2173111 h 2869259"/>
              <a:gd name="connsiteX120" fmla="*/ 5239926 w 5428074"/>
              <a:gd name="connsiteY120" fmla="*/ 2163704 h 2869259"/>
              <a:gd name="connsiteX121" fmla="*/ 5428074 w 5428074"/>
              <a:gd name="connsiteY121" fmla="*/ 2144889 h 286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428074" h="2869259">
                <a:moveTo>
                  <a:pt x="0" y="0"/>
                </a:moveTo>
                <a:cubicBezTo>
                  <a:pt x="28222" y="3136"/>
                  <a:pt x="56657" y="4740"/>
                  <a:pt x="84666" y="9408"/>
                </a:cubicBezTo>
                <a:cubicBezTo>
                  <a:pt x="94447" y="11038"/>
                  <a:pt x="104637" y="13315"/>
                  <a:pt x="112888" y="18815"/>
                </a:cubicBezTo>
                <a:cubicBezTo>
                  <a:pt x="123958" y="26195"/>
                  <a:pt x="129481" y="40576"/>
                  <a:pt x="141111" y="47037"/>
                </a:cubicBezTo>
                <a:cubicBezTo>
                  <a:pt x="158448" y="56668"/>
                  <a:pt x="178740" y="59580"/>
                  <a:pt x="197555" y="65852"/>
                </a:cubicBezTo>
                <a:lnTo>
                  <a:pt x="225777" y="75259"/>
                </a:lnTo>
                <a:cubicBezTo>
                  <a:pt x="235640" y="104847"/>
                  <a:pt x="233207" y="111571"/>
                  <a:pt x="263407" y="131704"/>
                </a:cubicBezTo>
                <a:cubicBezTo>
                  <a:pt x="271658" y="137204"/>
                  <a:pt x="282222" y="137975"/>
                  <a:pt x="291629" y="141111"/>
                </a:cubicBezTo>
                <a:cubicBezTo>
                  <a:pt x="356592" y="271036"/>
                  <a:pt x="262393" y="92556"/>
                  <a:pt x="338666" y="206963"/>
                </a:cubicBezTo>
                <a:cubicBezTo>
                  <a:pt x="344307" y="215425"/>
                  <a:pt x="355912" y="267322"/>
                  <a:pt x="357481" y="272815"/>
                </a:cubicBezTo>
                <a:cubicBezTo>
                  <a:pt x="376165" y="338213"/>
                  <a:pt x="355604" y="258407"/>
                  <a:pt x="385703" y="338667"/>
                </a:cubicBezTo>
                <a:cubicBezTo>
                  <a:pt x="411739" y="408093"/>
                  <a:pt x="375797" y="347324"/>
                  <a:pt x="413926" y="404519"/>
                </a:cubicBezTo>
                <a:cubicBezTo>
                  <a:pt x="438073" y="501109"/>
                  <a:pt x="405252" y="381387"/>
                  <a:pt x="442148" y="479778"/>
                </a:cubicBezTo>
                <a:cubicBezTo>
                  <a:pt x="454098" y="511645"/>
                  <a:pt x="454588" y="551383"/>
                  <a:pt x="460963" y="583259"/>
                </a:cubicBezTo>
                <a:cubicBezTo>
                  <a:pt x="462908" y="592983"/>
                  <a:pt x="467234" y="602074"/>
                  <a:pt x="470370" y="611482"/>
                </a:cubicBezTo>
                <a:cubicBezTo>
                  <a:pt x="473506" y="633432"/>
                  <a:pt x="473943" y="655941"/>
                  <a:pt x="479777" y="677333"/>
                </a:cubicBezTo>
                <a:cubicBezTo>
                  <a:pt x="483467" y="690863"/>
                  <a:pt x="494902" y="701433"/>
                  <a:pt x="498592" y="714963"/>
                </a:cubicBezTo>
                <a:cubicBezTo>
                  <a:pt x="502936" y="730889"/>
                  <a:pt x="511032" y="818133"/>
                  <a:pt x="517407" y="837259"/>
                </a:cubicBezTo>
                <a:cubicBezTo>
                  <a:pt x="520982" y="847985"/>
                  <a:pt x="529950" y="856074"/>
                  <a:pt x="536222" y="865482"/>
                </a:cubicBezTo>
                <a:lnTo>
                  <a:pt x="555037" y="959556"/>
                </a:lnTo>
                <a:cubicBezTo>
                  <a:pt x="558173" y="975235"/>
                  <a:pt x="559388" y="991424"/>
                  <a:pt x="564444" y="1006593"/>
                </a:cubicBezTo>
                <a:cubicBezTo>
                  <a:pt x="567580" y="1016000"/>
                  <a:pt x="571242" y="1025248"/>
                  <a:pt x="573851" y="1034815"/>
                </a:cubicBezTo>
                <a:cubicBezTo>
                  <a:pt x="598724" y="1126016"/>
                  <a:pt x="576872" y="1086384"/>
                  <a:pt x="611481" y="1138296"/>
                </a:cubicBezTo>
                <a:cubicBezTo>
                  <a:pt x="614617" y="1166518"/>
                  <a:pt x="616872" y="1194852"/>
                  <a:pt x="620888" y="1222963"/>
                </a:cubicBezTo>
                <a:cubicBezTo>
                  <a:pt x="624868" y="1250819"/>
                  <a:pt x="632858" y="1280249"/>
                  <a:pt x="639703" y="1307630"/>
                </a:cubicBezTo>
                <a:cubicBezTo>
                  <a:pt x="645975" y="1364074"/>
                  <a:pt x="650844" y="1420692"/>
                  <a:pt x="658518" y="1476963"/>
                </a:cubicBezTo>
                <a:cubicBezTo>
                  <a:pt x="660265" y="1489774"/>
                  <a:pt x="665960" y="1501814"/>
                  <a:pt x="667926" y="1514593"/>
                </a:cubicBezTo>
                <a:cubicBezTo>
                  <a:pt x="672244" y="1542658"/>
                  <a:pt x="672398" y="1571295"/>
                  <a:pt x="677333" y="1599259"/>
                </a:cubicBezTo>
                <a:cubicBezTo>
                  <a:pt x="681827" y="1624724"/>
                  <a:pt x="696148" y="1674519"/>
                  <a:pt x="696148" y="1674519"/>
                </a:cubicBezTo>
                <a:cubicBezTo>
                  <a:pt x="699284" y="1718420"/>
                  <a:pt x="700510" y="1762499"/>
                  <a:pt x="705555" y="1806222"/>
                </a:cubicBezTo>
                <a:cubicBezTo>
                  <a:pt x="709928" y="1844119"/>
                  <a:pt x="719638" y="1881257"/>
                  <a:pt x="724370" y="1919111"/>
                </a:cubicBezTo>
                <a:cubicBezTo>
                  <a:pt x="727506" y="1944197"/>
                  <a:pt x="730202" y="1969343"/>
                  <a:pt x="733777" y="1994370"/>
                </a:cubicBezTo>
                <a:cubicBezTo>
                  <a:pt x="737376" y="2019565"/>
                  <a:pt x="746517" y="2071527"/>
                  <a:pt x="752592" y="2097852"/>
                </a:cubicBezTo>
                <a:cubicBezTo>
                  <a:pt x="758406" y="2123048"/>
                  <a:pt x="765989" y="2147827"/>
                  <a:pt x="771407" y="2173111"/>
                </a:cubicBezTo>
                <a:cubicBezTo>
                  <a:pt x="775404" y="2191762"/>
                  <a:pt x="776676" y="2210936"/>
                  <a:pt x="780814" y="2229556"/>
                </a:cubicBezTo>
                <a:cubicBezTo>
                  <a:pt x="782965" y="2239236"/>
                  <a:pt x="787817" y="2248158"/>
                  <a:pt x="790222" y="2257778"/>
                </a:cubicBezTo>
                <a:cubicBezTo>
                  <a:pt x="794100" y="2273290"/>
                  <a:pt x="795751" y="2289303"/>
                  <a:pt x="799629" y="2304815"/>
                </a:cubicBezTo>
                <a:cubicBezTo>
                  <a:pt x="805166" y="2326962"/>
                  <a:pt x="812907" y="2348520"/>
                  <a:pt x="818444" y="2370667"/>
                </a:cubicBezTo>
                <a:cubicBezTo>
                  <a:pt x="822322" y="2386179"/>
                  <a:pt x="822237" y="2402733"/>
                  <a:pt x="827851" y="2417704"/>
                </a:cubicBezTo>
                <a:cubicBezTo>
                  <a:pt x="831821" y="2428290"/>
                  <a:pt x="842074" y="2435594"/>
                  <a:pt x="846666" y="2445926"/>
                </a:cubicBezTo>
                <a:cubicBezTo>
                  <a:pt x="862794" y="2482213"/>
                  <a:pt x="861648" y="2508292"/>
                  <a:pt x="884296" y="2540000"/>
                </a:cubicBezTo>
                <a:cubicBezTo>
                  <a:pt x="892029" y="2550826"/>
                  <a:pt x="903111" y="2558815"/>
                  <a:pt x="912518" y="2568222"/>
                </a:cubicBezTo>
                <a:cubicBezTo>
                  <a:pt x="915654" y="2577630"/>
                  <a:pt x="915838" y="2588617"/>
                  <a:pt x="921926" y="2596445"/>
                </a:cubicBezTo>
                <a:cubicBezTo>
                  <a:pt x="1029789" y="2735126"/>
                  <a:pt x="926122" y="2581830"/>
                  <a:pt x="1034814" y="2690519"/>
                </a:cubicBezTo>
                <a:cubicBezTo>
                  <a:pt x="1119747" y="2775450"/>
                  <a:pt x="1033092" y="2700015"/>
                  <a:pt x="1100666" y="2737556"/>
                </a:cubicBezTo>
                <a:cubicBezTo>
                  <a:pt x="1109562" y="2742498"/>
                  <a:pt x="1188472" y="2798183"/>
                  <a:pt x="1204148" y="2803408"/>
                </a:cubicBezTo>
                <a:lnTo>
                  <a:pt x="1232370" y="2812815"/>
                </a:lnTo>
                <a:cubicBezTo>
                  <a:pt x="1277093" y="2842631"/>
                  <a:pt x="1249867" y="2828055"/>
                  <a:pt x="1317037" y="2850445"/>
                </a:cubicBezTo>
                <a:lnTo>
                  <a:pt x="1373481" y="2869259"/>
                </a:lnTo>
                <a:cubicBezTo>
                  <a:pt x="1448740" y="2866123"/>
                  <a:pt x="1524691" y="2870504"/>
                  <a:pt x="1599259" y="2859852"/>
                </a:cubicBezTo>
                <a:cubicBezTo>
                  <a:pt x="1614780" y="2857635"/>
                  <a:pt x="1623275" y="2839409"/>
                  <a:pt x="1636888" y="2831630"/>
                </a:cubicBezTo>
                <a:cubicBezTo>
                  <a:pt x="1645498" y="2826710"/>
                  <a:pt x="1656241" y="2826657"/>
                  <a:pt x="1665111" y="2822222"/>
                </a:cubicBezTo>
                <a:cubicBezTo>
                  <a:pt x="1675224" y="2817166"/>
                  <a:pt x="1683221" y="2808464"/>
                  <a:pt x="1693333" y="2803408"/>
                </a:cubicBezTo>
                <a:cubicBezTo>
                  <a:pt x="1702202" y="2798973"/>
                  <a:pt x="1712686" y="2798435"/>
                  <a:pt x="1721555" y="2794000"/>
                </a:cubicBezTo>
                <a:cubicBezTo>
                  <a:pt x="1765175" y="2772189"/>
                  <a:pt x="1747766" y="2764933"/>
                  <a:pt x="1796814" y="2728148"/>
                </a:cubicBezTo>
                <a:cubicBezTo>
                  <a:pt x="1804747" y="2722198"/>
                  <a:pt x="1815922" y="2722647"/>
                  <a:pt x="1825037" y="2718741"/>
                </a:cubicBezTo>
                <a:cubicBezTo>
                  <a:pt x="1940491" y="2669261"/>
                  <a:pt x="1796406" y="2728351"/>
                  <a:pt x="1890888" y="2681111"/>
                </a:cubicBezTo>
                <a:cubicBezTo>
                  <a:pt x="1899758" y="2676676"/>
                  <a:pt x="1909703" y="2674840"/>
                  <a:pt x="1919111" y="2671704"/>
                </a:cubicBezTo>
                <a:cubicBezTo>
                  <a:pt x="1931654" y="2662297"/>
                  <a:pt x="1944941" y="2653807"/>
                  <a:pt x="1956740" y="2643482"/>
                </a:cubicBezTo>
                <a:cubicBezTo>
                  <a:pt x="1970090" y="2631801"/>
                  <a:pt x="1980368" y="2616743"/>
                  <a:pt x="1994370" y="2605852"/>
                </a:cubicBezTo>
                <a:cubicBezTo>
                  <a:pt x="2008803" y="2594626"/>
                  <a:pt x="2026779" y="2588601"/>
                  <a:pt x="2041407" y="2577630"/>
                </a:cubicBezTo>
                <a:cubicBezTo>
                  <a:pt x="2088488" y="2542320"/>
                  <a:pt x="2054635" y="2552788"/>
                  <a:pt x="2097851" y="2502370"/>
                </a:cubicBezTo>
                <a:cubicBezTo>
                  <a:pt x="2105209" y="2493786"/>
                  <a:pt x="2116666" y="2489827"/>
                  <a:pt x="2126074" y="2483556"/>
                </a:cubicBezTo>
                <a:cubicBezTo>
                  <a:pt x="2146081" y="2423531"/>
                  <a:pt x="2119541" y="2489129"/>
                  <a:pt x="2173111" y="2417704"/>
                </a:cubicBezTo>
                <a:cubicBezTo>
                  <a:pt x="2181525" y="2406485"/>
                  <a:pt x="2184968" y="2392250"/>
                  <a:pt x="2191926" y="2380074"/>
                </a:cubicBezTo>
                <a:cubicBezTo>
                  <a:pt x="2217408" y="2335480"/>
                  <a:pt x="2203583" y="2366086"/>
                  <a:pt x="2238963" y="2323630"/>
                </a:cubicBezTo>
                <a:cubicBezTo>
                  <a:pt x="2296250" y="2254887"/>
                  <a:pt x="2209701" y="2342556"/>
                  <a:pt x="2286000" y="2257778"/>
                </a:cubicBezTo>
                <a:cubicBezTo>
                  <a:pt x="2303800" y="2238000"/>
                  <a:pt x="2330544" y="2225132"/>
                  <a:pt x="2342444" y="2201333"/>
                </a:cubicBezTo>
                <a:cubicBezTo>
                  <a:pt x="2367209" y="2151805"/>
                  <a:pt x="2351343" y="2173620"/>
                  <a:pt x="2389481" y="2135482"/>
                </a:cubicBezTo>
                <a:cubicBezTo>
                  <a:pt x="2404392" y="2098205"/>
                  <a:pt x="2411188" y="2073975"/>
                  <a:pt x="2436518" y="2041408"/>
                </a:cubicBezTo>
                <a:cubicBezTo>
                  <a:pt x="2515196" y="1940250"/>
                  <a:pt x="2438321" y="2049013"/>
                  <a:pt x="2502370" y="1984963"/>
                </a:cubicBezTo>
                <a:cubicBezTo>
                  <a:pt x="2513457" y="1973876"/>
                  <a:pt x="2519505" y="1958420"/>
                  <a:pt x="2530592" y="1947333"/>
                </a:cubicBezTo>
                <a:cubicBezTo>
                  <a:pt x="2541679" y="1936246"/>
                  <a:pt x="2557135" y="1930198"/>
                  <a:pt x="2568222" y="1919111"/>
                </a:cubicBezTo>
                <a:cubicBezTo>
                  <a:pt x="2576217" y="1911116"/>
                  <a:pt x="2579799" y="1899575"/>
                  <a:pt x="2587037" y="1890889"/>
                </a:cubicBezTo>
                <a:cubicBezTo>
                  <a:pt x="2595554" y="1880669"/>
                  <a:pt x="2606742" y="1872887"/>
                  <a:pt x="2615259" y="1862667"/>
                </a:cubicBezTo>
                <a:cubicBezTo>
                  <a:pt x="2622497" y="1853981"/>
                  <a:pt x="2626079" y="1842440"/>
                  <a:pt x="2634074" y="1834445"/>
                </a:cubicBezTo>
                <a:cubicBezTo>
                  <a:pt x="2648272" y="1820247"/>
                  <a:pt x="2666310" y="1810383"/>
                  <a:pt x="2681111" y="1796815"/>
                </a:cubicBezTo>
                <a:cubicBezTo>
                  <a:pt x="2703994" y="1775838"/>
                  <a:pt x="2719197" y="1744846"/>
                  <a:pt x="2746963" y="1730963"/>
                </a:cubicBezTo>
                <a:cubicBezTo>
                  <a:pt x="2765778" y="1721556"/>
                  <a:pt x="2784940" y="1712814"/>
                  <a:pt x="2803407" y="1702741"/>
                </a:cubicBezTo>
                <a:cubicBezTo>
                  <a:pt x="2819459" y="1693985"/>
                  <a:pt x="2833735" y="1681945"/>
                  <a:pt x="2850444" y="1674519"/>
                </a:cubicBezTo>
                <a:cubicBezTo>
                  <a:pt x="2862259" y="1669268"/>
                  <a:pt x="2875531" y="1668247"/>
                  <a:pt x="2888074" y="1665111"/>
                </a:cubicBezTo>
                <a:cubicBezTo>
                  <a:pt x="2964688" y="1614034"/>
                  <a:pt x="2912766" y="1639970"/>
                  <a:pt x="3095037" y="1665111"/>
                </a:cubicBezTo>
                <a:cubicBezTo>
                  <a:pt x="3126716" y="1669481"/>
                  <a:pt x="3157753" y="1677654"/>
                  <a:pt x="3189111" y="1683926"/>
                </a:cubicBezTo>
                <a:lnTo>
                  <a:pt x="3236148" y="1693333"/>
                </a:lnTo>
                <a:cubicBezTo>
                  <a:pt x="3336823" y="1794011"/>
                  <a:pt x="3171155" y="1632902"/>
                  <a:pt x="3311407" y="1749778"/>
                </a:cubicBezTo>
                <a:cubicBezTo>
                  <a:pt x="3335255" y="1769651"/>
                  <a:pt x="3355308" y="1793679"/>
                  <a:pt x="3377259" y="1815630"/>
                </a:cubicBezTo>
                <a:lnTo>
                  <a:pt x="3405481" y="1843852"/>
                </a:lnTo>
                <a:lnTo>
                  <a:pt x="3433703" y="1872074"/>
                </a:lnTo>
                <a:cubicBezTo>
                  <a:pt x="3439975" y="1887753"/>
                  <a:pt x="3446588" y="1903299"/>
                  <a:pt x="3452518" y="1919111"/>
                </a:cubicBezTo>
                <a:cubicBezTo>
                  <a:pt x="3456000" y="1928396"/>
                  <a:pt x="3456425" y="1939082"/>
                  <a:pt x="3461926" y="1947333"/>
                </a:cubicBezTo>
                <a:cubicBezTo>
                  <a:pt x="3469306" y="1958403"/>
                  <a:pt x="3480741" y="1966148"/>
                  <a:pt x="3490148" y="1975556"/>
                </a:cubicBezTo>
                <a:cubicBezTo>
                  <a:pt x="3505652" y="2037573"/>
                  <a:pt x="3485864" y="1994278"/>
                  <a:pt x="3527777" y="2032000"/>
                </a:cubicBezTo>
                <a:cubicBezTo>
                  <a:pt x="3550851" y="2052767"/>
                  <a:pt x="3593629" y="2097852"/>
                  <a:pt x="3593629" y="2097852"/>
                </a:cubicBezTo>
                <a:cubicBezTo>
                  <a:pt x="3596765" y="2107259"/>
                  <a:pt x="3598602" y="2117205"/>
                  <a:pt x="3603037" y="2126074"/>
                </a:cubicBezTo>
                <a:cubicBezTo>
                  <a:pt x="3608995" y="2137991"/>
                  <a:pt x="3644957" y="2185956"/>
                  <a:pt x="3650074" y="2191926"/>
                </a:cubicBezTo>
                <a:cubicBezTo>
                  <a:pt x="3658732" y="2202027"/>
                  <a:pt x="3670128" y="2209646"/>
                  <a:pt x="3678296" y="2220148"/>
                </a:cubicBezTo>
                <a:cubicBezTo>
                  <a:pt x="3678310" y="2220166"/>
                  <a:pt x="3725326" y="2290694"/>
                  <a:pt x="3734740" y="2304815"/>
                </a:cubicBezTo>
                <a:cubicBezTo>
                  <a:pt x="3741012" y="2314222"/>
                  <a:pt x="3743860" y="2327220"/>
                  <a:pt x="3753555" y="2333037"/>
                </a:cubicBezTo>
                <a:lnTo>
                  <a:pt x="3800592" y="2361259"/>
                </a:lnTo>
                <a:cubicBezTo>
                  <a:pt x="3818512" y="2415017"/>
                  <a:pt x="3795216" y="2370219"/>
                  <a:pt x="3838222" y="2398889"/>
                </a:cubicBezTo>
                <a:cubicBezTo>
                  <a:pt x="3908693" y="2445870"/>
                  <a:pt x="3827558" y="2414148"/>
                  <a:pt x="3894666" y="2436519"/>
                </a:cubicBezTo>
                <a:cubicBezTo>
                  <a:pt x="3982469" y="2433383"/>
                  <a:pt x="4070624" y="2435574"/>
                  <a:pt x="4158074" y="2427111"/>
                </a:cubicBezTo>
                <a:cubicBezTo>
                  <a:pt x="4169328" y="2426022"/>
                  <a:pt x="4176370" y="2413710"/>
                  <a:pt x="4186296" y="2408296"/>
                </a:cubicBezTo>
                <a:cubicBezTo>
                  <a:pt x="4252393" y="2372243"/>
                  <a:pt x="4241322" y="2377412"/>
                  <a:pt x="4289777" y="2361259"/>
                </a:cubicBezTo>
                <a:cubicBezTo>
                  <a:pt x="4305456" y="2345580"/>
                  <a:pt x="4319075" y="2327526"/>
                  <a:pt x="4336814" y="2314222"/>
                </a:cubicBezTo>
                <a:cubicBezTo>
                  <a:pt x="4344747" y="2308272"/>
                  <a:pt x="4357293" y="2311010"/>
                  <a:pt x="4365037" y="2304815"/>
                </a:cubicBezTo>
                <a:cubicBezTo>
                  <a:pt x="4373866" y="2297752"/>
                  <a:pt x="4375856" y="2284588"/>
                  <a:pt x="4383851" y="2276593"/>
                </a:cubicBezTo>
                <a:cubicBezTo>
                  <a:pt x="4402087" y="2258357"/>
                  <a:pt x="4417343" y="2256021"/>
                  <a:pt x="4440296" y="2248370"/>
                </a:cubicBezTo>
                <a:cubicBezTo>
                  <a:pt x="4454179" y="2227546"/>
                  <a:pt x="4465604" y="2206412"/>
                  <a:pt x="4487333" y="2191926"/>
                </a:cubicBezTo>
                <a:cubicBezTo>
                  <a:pt x="4495584" y="2186426"/>
                  <a:pt x="4506148" y="2185655"/>
                  <a:pt x="4515555" y="2182519"/>
                </a:cubicBezTo>
                <a:cubicBezTo>
                  <a:pt x="4572744" y="2144392"/>
                  <a:pt x="4511985" y="2180329"/>
                  <a:pt x="4581407" y="2154296"/>
                </a:cubicBezTo>
                <a:cubicBezTo>
                  <a:pt x="4594538" y="2149372"/>
                  <a:pt x="4605372" y="2138635"/>
                  <a:pt x="4619037" y="2135482"/>
                </a:cubicBezTo>
                <a:cubicBezTo>
                  <a:pt x="4646706" y="2129097"/>
                  <a:pt x="4675481" y="2129210"/>
                  <a:pt x="4703703" y="2126074"/>
                </a:cubicBezTo>
                <a:cubicBezTo>
                  <a:pt x="4713111" y="2119802"/>
                  <a:pt x="4720773" y="2109118"/>
                  <a:pt x="4731926" y="2107259"/>
                </a:cubicBezTo>
                <a:cubicBezTo>
                  <a:pt x="4778426" y="2099509"/>
                  <a:pt x="4826155" y="2102787"/>
                  <a:pt x="4873037" y="2097852"/>
                </a:cubicBezTo>
                <a:cubicBezTo>
                  <a:pt x="4885895" y="2096499"/>
                  <a:pt x="4898123" y="2091581"/>
                  <a:pt x="4910666" y="2088445"/>
                </a:cubicBezTo>
                <a:cubicBezTo>
                  <a:pt x="4932617" y="2094716"/>
                  <a:pt x="4955322" y="2098781"/>
                  <a:pt x="4976518" y="2107259"/>
                </a:cubicBezTo>
                <a:cubicBezTo>
                  <a:pt x="5073421" y="2146020"/>
                  <a:pt x="4915338" y="2108192"/>
                  <a:pt x="5051777" y="2135482"/>
                </a:cubicBezTo>
                <a:cubicBezTo>
                  <a:pt x="5064320" y="2141753"/>
                  <a:pt x="5077231" y="2147338"/>
                  <a:pt x="5089407" y="2154296"/>
                </a:cubicBezTo>
                <a:cubicBezTo>
                  <a:pt x="5099224" y="2159905"/>
                  <a:pt x="5106345" y="2172406"/>
                  <a:pt x="5117629" y="2173111"/>
                </a:cubicBezTo>
                <a:cubicBezTo>
                  <a:pt x="5158435" y="2175662"/>
                  <a:pt x="5199160" y="2166840"/>
                  <a:pt x="5239926" y="2163704"/>
                </a:cubicBezTo>
                <a:cubicBezTo>
                  <a:pt x="5322431" y="2122450"/>
                  <a:pt x="5263531" y="2144889"/>
                  <a:pt x="5428074" y="2144889"/>
                </a:cubicBez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5E04F-C6B3-3D46-9065-34FC952323A9}"/>
              </a:ext>
            </a:extLst>
          </p:cNvPr>
          <p:cNvCxnSpPr>
            <a:endCxn id="13" idx="32"/>
          </p:cNvCxnSpPr>
          <p:nvPr/>
        </p:nvCxnSpPr>
        <p:spPr>
          <a:xfrm flipH="1">
            <a:off x="4707516" y="4006410"/>
            <a:ext cx="263408" cy="3857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A2DA94B-E37E-7C4F-8638-8292952C0566}"/>
              </a:ext>
            </a:extLst>
          </p:cNvPr>
          <p:cNvSpPr txBox="1"/>
          <p:nvPr/>
        </p:nvSpPr>
        <p:spPr>
          <a:xfrm>
            <a:off x="4707516" y="3637078"/>
            <a:ext cx="77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5F1295-E136-CC47-AE14-9AC8423A7C6E}"/>
              </a:ext>
            </a:extLst>
          </p:cNvPr>
          <p:cNvCxnSpPr>
            <a:endCxn id="13" idx="68"/>
          </p:cNvCxnSpPr>
          <p:nvPr/>
        </p:nvCxnSpPr>
        <p:spPr>
          <a:xfrm flipH="1" flipV="1">
            <a:off x="6344405" y="4429744"/>
            <a:ext cx="385704" cy="2722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C15A363-FE57-7E4E-A38A-5B1295C72D08}"/>
              </a:ext>
            </a:extLst>
          </p:cNvPr>
          <p:cNvSpPr txBox="1"/>
          <p:nvPr/>
        </p:nvSpPr>
        <p:spPr>
          <a:xfrm>
            <a:off x="6562657" y="4701436"/>
            <a:ext cx="77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D28656-B080-A844-9BE4-48C0DECD4857}"/>
              </a:ext>
            </a:extLst>
          </p:cNvPr>
          <p:cNvCxnSpPr>
            <a:endCxn id="13" idx="93"/>
          </p:cNvCxnSpPr>
          <p:nvPr/>
        </p:nvCxnSpPr>
        <p:spPr>
          <a:xfrm flipV="1">
            <a:off x="7162850" y="4420336"/>
            <a:ext cx="395111" cy="281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D81287-DCD4-B64F-88DB-0F9D2EBEFEFB}"/>
              </a:ext>
            </a:extLst>
          </p:cNvPr>
          <p:cNvSpPr txBox="1"/>
          <p:nvPr/>
        </p:nvSpPr>
        <p:spPr>
          <a:xfrm>
            <a:off x="8582006" y="4794189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done!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4BA16F-A1D0-8746-81A0-B2F21F737716}"/>
              </a:ext>
            </a:extLst>
          </p:cNvPr>
          <p:cNvCxnSpPr/>
          <p:nvPr/>
        </p:nvCxnSpPr>
        <p:spPr>
          <a:xfrm flipV="1">
            <a:off x="8951496" y="4505002"/>
            <a:ext cx="395111" cy="281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80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2B5D-D601-8A45-B92B-57E20E02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Automation: Use ’put-callback’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4C58B-3C18-C14A-BED9-9E4F19944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19514"/>
            <a:ext cx="11430000" cy="4942390"/>
          </a:xfrm>
        </p:spPr>
        <p:txBody>
          <a:bodyPr/>
          <a:lstStyle/>
          <a:p>
            <a:r>
              <a:rPr lang="en-US" dirty="0"/>
              <a:t>Only logic on IOC really knows when it’s done</a:t>
            </a:r>
          </a:p>
          <a:p>
            <a:pPr lvl="1"/>
            <a:r>
              <a:rPr lang="en-US" dirty="0"/>
              <a:t>Motor record: Performed initial backlash-compensated move, then retries, now motor is at rest and we’re “done”</a:t>
            </a:r>
          </a:p>
          <a:p>
            <a:pPr lvl="1"/>
            <a:r>
              <a:rPr lang="en-US" dirty="0"/>
              <a:t>Lakeshore controller: </a:t>
            </a:r>
            <a:r>
              <a:rPr lang="en-US" dirty="0" err="1"/>
              <a:t>Calc</a:t>
            </a:r>
            <a:r>
              <a:rPr lang="en-US" dirty="0"/>
              <a:t> records, busy record, sequence knows when it’s “done”</a:t>
            </a:r>
          </a:p>
          <a:p>
            <a:pPr>
              <a:buFont typeface="Wingdings" pitchFamily="2" charset="2"/>
              <a:buChar char="è"/>
            </a:pPr>
            <a:r>
              <a:rPr lang="en-US" dirty="0">
                <a:solidFill>
                  <a:srgbClr val="0070C0"/>
                </a:solidFill>
              </a:rPr>
              <a:t>With ‘put-callback’, IOC will tell you when it’s “done”</a:t>
            </a:r>
          </a:p>
          <a:p>
            <a:pPr>
              <a:buFont typeface="Wingdings" pitchFamily="2" charset="2"/>
              <a:buChar char="è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Alas, no way to tell from the outside if a PV actually supports put-callback.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If not, put-callback returns right away even though the device is not “done”. </a:t>
            </a:r>
          </a:p>
        </p:txBody>
      </p:sp>
    </p:spTree>
    <p:extLst>
      <p:ext uri="{BB962C8B-B14F-4D97-AF65-F5344CB8AC3E}">
        <p14:creationId xmlns:p14="http://schemas.microsoft.com/office/powerpoint/2010/main" val="383969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9F19-7625-584D-B514-5C771A95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Automation: Use explicit ‘get’, ‘get-callback’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2089-AB6F-9441-AEBE-2CFD7603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42663"/>
            <a:ext cx="11430000" cy="4358850"/>
          </a:xfrm>
        </p:spPr>
        <p:txBody>
          <a:bodyPr/>
          <a:lstStyle/>
          <a:p>
            <a:r>
              <a:rPr lang="en-US" dirty="0"/>
              <a:t>In a higher level library, ‘</a:t>
            </a:r>
            <a:r>
              <a:rPr lang="en-US" dirty="0" err="1"/>
              <a:t>PV.read</a:t>
            </a:r>
            <a:r>
              <a:rPr lang="en-US" dirty="0"/>
              <a:t>()’ might only tell you about the last received monitor.</a:t>
            </a:r>
            <a:br>
              <a:rPr lang="en-US" dirty="0"/>
            </a:br>
            <a:r>
              <a:rPr lang="en-US" dirty="0"/>
              <a:t>The actual record might have a new value that you will soon receive via a monitor, but unclear when exactly. Based on MDEL, you might never get the exact value.</a:t>
            </a:r>
          </a:p>
          <a:p>
            <a:r>
              <a:rPr lang="en-US" dirty="0"/>
              <a:t>Explicit ‘get’ or ‘get-callback’ will force a round-trip read/response, fetching the most recent value.</a:t>
            </a:r>
          </a:p>
        </p:txBody>
      </p:sp>
    </p:spTree>
    <p:extLst>
      <p:ext uri="{BB962C8B-B14F-4D97-AF65-F5344CB8AC3E}">
        <p14:creationId xmlns:p14="http://schemas.microsoft.com/office/powerpoint/2010/main" val="305751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38E-A414-8341-A207-5FAEF703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2684136" cy="1421928"/>
          </a:xfrm>
        </p:spPr>
        <p:txBody>
          <a:bodyPr/>
          <a:lstStyle/>
          <a:p>
            <a:r>
              <a:rPr lang="en-US" dirty="0"/>
              <a:t>Another</a:t>
            </a:r>
            <a:br>
              <a:rPr lang="en-US" dirty="0"/>
            </a:br>
            <a:r>
              <a:rPr lang="en-US" dirty="0"/>
              <a:t>Python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F3DB5-ADD0-0644-BF54-71A67341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769" y="0"/>
            <a:ext cx="8699500" cy="679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51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38E-A414-8341-A207-5FAEF703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2684136" cy="1421928"/>
          </a:xfrm>
        </p:spPr>
        <p:txBody>
          <a:bodyPr/>
          <a:lstStyle/>
          <a:p>
            <a:r>
              <a:rPr lang="en-US" dirty="0"/>
              <a:t>Yet Another</a:t>
            </a:r>
            <a:br>
              <a:rPr lang="en-US" dirty="0"/>
            </a:br>
            <a:r>
              <a:rPr lang="en-US" dirty="0"/>
              <a:t>Python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9CFE3-2978-1C42-A743-02C21FC9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020" y="172993"/>
            <a:ext cx="4545696" cy="650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0BC9F7-44B2-A64B-8B3D-EE60AC10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5049795"/>
            <a:ext cx="4867163" cy="12613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More: </a:t>
            </a:r>
            <a:r>
              <a:rPr lang="en-US" sz="2000" dirty="0">
                <a:hlinkClick r:id="rId3"/>
              </a:rPr>
              <a:t>https://github.com/pyepics/pyepics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7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1A9C-7834-804A-8608-31F9CB13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CA Client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05143-C5B5-414F-ACA4-FAEBFC824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‘PVA’ client for the new </a:t>
            </a:r>
            <a:r>
              <a:rPr lang="en-US" dirty="0" err="1"/>
              <a:t>PVAccess</a:t>
            </a:r>
            <a:r>
              <a:rPr lang="en-US" dirty="0"/>
              <a:t> Protocol</a:t>
            </a:r>
          </a:p>
          <a:p>
            <a:pPr lvl="1"/>
            <a:r>
              <a:rPr lang="en-US" dirty="0"/>
              <a:t>Supports “CA Transport”, so new API for both CA and PVA</a:t>
            </a:r>
          </a:p>
          <a:p>
            <a:r>
              <a:rPr lang="en-US" dirty="0" err="1"/>
              <a:t>Matlab</a:t>
            </a:r>
            <a:r>
              <a:rPr lang="en-US" dirty="0"/>
              <a:t>/Octave/</a:t>
            </a:r>
            <a:r>
              <a:rPr lang="en-US" dirty="0" err="1"/>
              <a:t>Scilab</a:t>
            </a:r>
            <a:r>
              <a:rPr lang="en-US" dirty="0"/>
              <a:t> MCA resp. </a:t>
            </a:r>
            <a:r>
              <a:rPr lang="en-US" dirty="0" err="1"/>
              <a:t>LabCA</a:t>
            </a:r>
            <a:r>
              <a:rPr lang="en-US" dirty="0"/>
              <a:t> bindings</a:t>
            </a:r>
          </a:p>
          <a:p>
            <a:r>
              <a:rPr lang="en-US" dirty="0"/>
              <a:t>SNL/Sequencer</a:t>
            </a:r>
          </a:p>
          <a:p>
            <a:r>
              <a:rPr lang="en-US" dirty="0"/>
              <a:t>Display Builder scripts</a:t>
            </a:r>
          </a:p>
          <a:p>
            <a:r>
              <a:rPr lang="en-US" dirty="0"/>
              <a:t>Plain C code calling </a:t>
            </a:r>
            <a:r>
              <a:rPr lang="en-US" dirty="0" err="1"/>
              <a:t>CA.lib</a:t>
            </a:r>
            <a:endParaRPr lang="en-US" dirty="0"/>
          </a:p>
          <a:p>
            <a:r>
              <a:rPr lang="en-US" dirty="0"/>
              <a:t>Plain Java code calling </a:t>
            </a:r>
            <a:r>
              <a:rPr lang="en-US" dirty="0" err="1"/>
              <a:t>JCA.jar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53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9C08-AD89-3B48-BC96-3C79582E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CF418-2380-F549-8D84-D8331DC4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555668"/>
            <a:ext cx="11430000" cy="4145845"/>
          </a:xfrm>
        </p:spPr>
        <p:txBody>
          <a:bodyPr/>
          <a:lstStyle/>
          <a:p>
            <a:r>
              <a:rPr lang="en-US" dirty="0"/>
              <a:t>Higher level bindings like python are pretty easy:</a:t>
            </a:r>
          </a:p>
          <a:p>
            <a:pPr lvl="1"/>
            <a:r>
              <a:rPr lang="en-US" dirty="0" err="1"/>
              <a:t>caget</a:t>
            </a:r>
            <a:r>
              <a:rPr lang="en-US" dirty="0"/>
              <a:t>, caput</a:t>
            </a:r>
          </a:p>
          <a:p>
            <a:pPr lvl="1"/>
            <a:endParaRPr lang="en-US" dirty="0"/>
          </a:p>
          <a:p>
            <a:r>
              <a:rPr lang="en-US" dirty="0"/>
              <a:t>For dependable automation, </a:t>
            </a:r>
            <a:r>
              <a:rPr lang="en-US"/>
              <a:t>remember get/put-callback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5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1346-F132-7549-94F3-53CBF982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00183-1D21-984A-9819-A1750E652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‘connect’</a:t>
            </a:r>
          </a:p>
          <a:p>
            <a:r>
              <a:rPr lang="en-US" dirty="0"/>
              <a:t>‘get’, ‘get-callback’, ‘monitor’</a:t>
            </a:r>
          </a:p>
          <a:p>
            <a:r>
              <a:rPr lang="en-US" dirty="0"/>
              <a:t>‘put’, ‘put-callback’</a:t>
            </a:r>
          </a:p>
          <a:p>
            <a:r>
              <a:rPr lang="en-US" dirty="0"/>
              <a:t>‘disconnect’</a:t>
            </a:r>
          </a:p>
        </p:txBody>
      </p:sp>
    </p:spTree>
    <p:extLst>
      <p:ext uri="{BB962C8B-B14F-4D97-AF65-F5344CB8AC3E}">
        <p14:creationId xmlns:p14="http://schemas.microsoft.com/office/powerpoint/2010/main" val="367714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280C-BF17-CD4B-A64C-5A1F8739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‘connect’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AE978-5593-9C49-8A82-5F9B58F6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50066"/>
            <a:ext cx="11430000" cy="4451447"/>
          </a:xfrm>
        </p:spPr>
        <p:txBody>
          <a:bodyPr/>
          <a:lstStyle/>
          <a:p>
            <a:r>
              <a:rPr lang="en-US" dirty="0"/>
              <a:t>Based on channel name, UDP search, ..</a:t>
            </a:r>
          </a:p>
          <a:p>
            <a:pPr lvl="1"/>
            <a:r>
              <a:rPr lang="en-US" dirty="0"/>
              <a:t>See earlier Channel Access overview</a:t>
            </a:r>
          </a:p>
          <a:p>
            <a:endParaRPr lang="en-US" dirty="0"/>
          </a:p>
          <a:p>
            <a:r>
              <a:rPr lang="en-US" dirty="0"/>
              <a:t>Connection might take a few seconds</a:t>
            </a:r>
          </a:p>
          <a:p>
            <a:endParaRPr lang="en-US" dirty="0"/>
          </a:p>
          <a:p>
            <a:r>
              <a:rPr lang="en-US" dirty="0"/>
              <a:t>Network interruptions do happen</a:t>
            </a:r>
          </a:p>
          <a:p>
            <a:pPr lvl="1"/>
            <a:r>
              <a:rPr lang="en-US" dirty="0"/>
              <a:t>CA client libraries will automatically re-connect</a:t>
            </a:r>
          </a:p>
          <a:p>
            <a:pPr lvl="1"/>
            <a:r>
              <a:rPr lang="en-US" dirty="0"/>
              <a:t>API for being notified about connect/reconnect</a:t>
            </a:r>
          </a:p>
        </p:txBody>
      </p:sp>
    </p:spTree>
    <p:extLst>
      <p:ext uri="{BB962C8B-B14F-4D97-AF65-F5344CB8AC3E}">
        <p14:creationId xmlns:p14="http://schemas.microsoft.com/office/powerpoint/2010/main" val="139974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280C-BF17-CD4B-A64C-5A1F8739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‘disconnect’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AE978-5593-9C49-8A82-5F9B58F6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50066"/>
            <a:ext cx="11430000" cy="4451447"/>
          </a:xfrm>
        </p:spPr>
        <p:txBody>
          <a:bodyPr/>
          <a:lstStyle/>
          <a:p>
            <a:r>
              <a:rPr lang="en-US" dirty="0"/>
              <a:t>A long-running program might</a:t>
            </a:r>
          </a:p>
          <a:p>
            <a:pPr lvl="1"/>
            <a:r>
              <a:rPr lang="en-US" dirty="0"/>
              <a:t>Connect PVs ”A”, “B”, “C”, use them for a while, disconnect</a:t>
            </a:r>
          </a:p>
          <a:p>
            <a:pPr lvl="1"/>
            <a:r>
              <a:rPr lang="en-US" dirty="0"/>
              <a:t>Connect PVs ”X”, “Y”, “Z”, use them for a while, disconnect</a:t>
            </a:r>
          </a:p>
          <a:p>
            <a:pPr lvl="1"/>
            <a:endParaRPr lang="en-US" dirty="0"/>
          </a:p>
          <a:p>
            <a:pPr marL="398463" lvl="1" indent="0">
              <a:buNone/>
            </a:pPr>
            <a:r>
              <a:rPr lang="en-US" dirty="0">
                <a:solidFill>
                  <a:srgbClr val="0070C0"/>
                </a:solidFill>
              </a:rPr>
              <a:t>Cleanup resources on the CA server/IOC, reduce network traffic</a:t>
            </a:r>
          </a:p>
          <a:p>
            <a:pPr lvl="1"/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Quick and dirty script may just connect, use, quit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1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FD211-5A57-8148-8E26-484B6D9E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‘get’, ‘get-callback’, ‘monitor’               </a:t>
            </a:r>
            <a:r>
              <a:rPr lang="en-US" dirty="0">
                <a:solidFill>
                  <a:srgbClr val="0070C0"/>
                </a:solidFill>
              </a:rPr>
              <a:t>-   read, subscribe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FBAF-6527-4144-B1F8-2A718508E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54238"/>
            <a:ext cx="11430000" cy="4687747"/>
          </a:xfrm>
        </p:spPr>
        <p:txBody>
          <a:bodyPr/>
          <a:lstStyle/>
          <a:p>
            <a:r>
              <a:rPr lang="en-US" dirty="0"/>
              <a:t>‘get’</a:t>
            </a:r>
          </a:p>
          <a:p>
            <a:pPr lvl="1"/>
            <a:r>
              <a:rPr lang="en-US" dirty="0"/>
              <a:t>Request value</a:t>
            </a:r>
          </a:p>
          <a:p>
            <a:pPr lvl="1"/>
            <a:r>
              <a:rPr lang="en-US" dirty="0"/>
              <a:t>Wait for value (with timeout of ~ seconds)</a:t>
            </a:r>
          </a:p>
          <a:p>
            <a:r>
              <a:rPr lang="en-US" dirty="0"/>
              <a:t>‘get-callback’</a:t>
            </a:r>
          </a:p>
          <a:p>
            <a:pPr lvl="1"/>
            <a:r>
              <a:rPr lang="en-US" dirty="0"/>
              <a:t>Request value</a:t>
            </a:r>
          </a:p>
          <a:p>
            <a:pPr lvl="1"/>
            <a:r>
              <a:rPr lang="en-US" dirty="0"/>
              <a:t>Callback invoked once as value arrives</a:t>
            </a:r>
          </a:p>
          <a:p>
            <a:r>
              <a:rPr lang="en-US" dirty="0"/>
              <a:t>‘monitor’</a:t>
            </a:r>
          </a:p>
          <a:p>
            <a:pPr lvl="1"/>
            <a:r>
              <a:rPr lang="en-US" dirty="0"/>
              <a:t>Register for updates</a:t>
            </a:r>
          </a:p>
          <a:p>
            <a:pPr lvl="1"/>
            <a:r>
              <a:rPr lang="en-US" dirty="0"/>
              <a:t>Callback invoked whenever a value arrives, until monitor cancelled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9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3865-D9E0-E447-9F75-540765CA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‘put’, ‘put-callback’                                                    </a:t>
            </a:r>
            <a:r>
              <a:rPr lang="en-US" dirty="0">
                <a:solidFill>
                  <a:srgbClr val="0070C0"/>
                </a:solidFill>
              </a:rPr>
              <a:t>-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60C6-0CF7-2749-BC1E-E8569603D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78721"/>
            <a:ext cx="11430000" cy="4925196"/>
          </a:xfrm>
        </p:spPr>
        <p:txBody>
          <a:bodyPr/>
          <a:lstStyle/>
          <a:p>
            <a:r>
              <a:rPr lang="en-US" dirty="0"/>
              <a:t>‘put’</a:t>
            </a:r>
          </a:p>
          <a:p>
            <a:pPr lvl="1"/>
            <a:r>
              <a:rPr lang="en-US" dirty="0"/>
              <a:t>Send a value</a:t>
            </a:r>
          </a:p>
          <a:p>
            <a:pPr lvl="1"/>
            <a:r>
              <a:rPr lang="en-US" dirty="0"/>
              <a:t>Error in case channel not connected right now, or no write access. Otherwise done. </a:t>
            </a:r>
          </a:p>
          <a:p>
            <a:r>
              <a:rPr lang="en-US" dirty="0"/>
              <a:t>‘put-callback’</a:t>
            </a:r>
          </a:p>
          <a:p>
            <a:pPr lvl="1"/>
            <a:r>
              <a:rPr lang="en-US" dirty="0"/>
              <a:t>Send a value</a:t>
            </a:r>
          </a:p>
          <a:p>
            <a:pPr lvl="1"/>
            <a:r>
              <a:rPr lang="en-US" dirty="0"/>
              <a:t>Callback invoked once the value has been received by CA server and ‘completed’.</a:t>
            </a:r>
            <a:br>
              <a:rPr lang="en-US" dirty="0"/>
            </a:br>
            <a:r>
              <a:rPr lang="en-US" dirty="0"/>
              <a:t>For PV related to motor record on IOC, this can mean motor drive has been energized, motor moved to appropriate target location, then performed N adjustments to perfectly reach the desired position, and finally motor drive was de-energized.</a:t>
            </a:r>
          </a:p>
        </p:txBody>
      </p:sp>
    </p:spTree>
    <p:extLst>
      <p:ext uri="{BB962C8B-B14F-4D97-AF65-F5344CB8AC3E}">
        <p14:creationId xmlns:p14="http://schemas.microsoft.com/office/powerpoint/2010/main" val="227040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6BC6-D30D-4A4B-B059-A2622786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CA Client Bindings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D31EE-6465-9249-BA94-EC86F5B0A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53296"/>
            <a:ext cx="11430000" cy="5301205"/>
          </a:xfrm>
        </p:spPr>
        <p:txBody>
          <a:bodyPr/>
          <a:lstStyle/>
          <a:p>
            <a:r>
              <a:rPr lang="en-US" dirty="0"/>
              <a:t>Cached PVs</a:t>
            </a:r>
          </a:p>
          <a:p>
            <a:pPr lvl="1"/>
            <a:r>
              <a:rPr lang="en-US" dirty="0"/>
              <a:t>When first asked for a channel, some PV object is created which connects and tracks connection state.</a:t>
            </a:r>
          </a:p>
          <a:p>
            <a:pPr lvl="1"/>
            <a:r>
              <a:rPr lang="en-US" dirty="0"/>
              <a:t>When your program later asks for the same PV, it gets that cached PV which is already connected</a:t>
            </a:r>
          </a:p>
          <a:p>
            <a:r>
              <a:rPr lang="en-US" dirty="0"/>
              <a:t>Subscribed</a:t>
            </a:r>
          </a:p>
          <a:p>
            <a:pPr lvl="1"/>
            <a:r>
              <a:rPr lang="en-US" dirty="0"/>
              <a:t>PV always monitors. If you read the value of a PV, you get the most recent monitor right away</a:t>
            </a:r>
          </a:p>
          <a:p>
            <a:r>
              <a:rPr lang="en-US" dirty="0"/>
              <a:t>Write</a:t>
            </a:r>
          </a:p>
          <a:p>
            <a:pPr lvl="1"/>
            <a:r>
              <a:rPr lang="en-US" dirty="0"/>
              <a:t>Writing a PV tends to be the plain ‘put’, a fire-and-forget that doesn’t delay your program and will eventually reach the CA server/IOC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 Convenient and performant for most clients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3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38E-A414-8341-A207-5FAEF703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2684136" cy="978729"/>
          </a:xfrm>
        </p:spPr>
        <p:txBody>
          <a:bodyPr/>
          <a:lstStyle/>
          <a:p>
            <a:r>
              <a:rPr lang="en-US" dirty="0"/>
              <a:t>Python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B501F-C889-CE4F-92CC-B06CF722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940" y="389650"/>
            <a:ext cx="8808013" cy="635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14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3926-B8F2-1547-9DB8-147D5D47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Automation: This doesn’t cut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B15BC-A372-8841-A21F-F085603B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547" y="1527858"/>
            <a:ext cx="9933508" cy="41736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10 to ”</a:t>
            </a:r>
            <a:r>
              <a:rPr lang="en-US" dirty="0" err="1"/>
              <a:t>motor:setpoint</a:t>
            </a:r>
            <a:r>
              <a:rPr lang="en-US" dirty="0"/>
              <a:t>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read detector data</a:t>
            </a:r>
          </a:p>
          <a:p>
            <a:pPr marL="0" indent="0">
              <a:buNone/>
            </a:pPr>
            <a:r>
              <a:rPr lang="en-US" dirty="0"/>
              <a:t>save data in file for “position10”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Your motor might still be moving while you take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3610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592</Words>
  <Application>Microsoft Macintosh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Century Gothic</vt:lpstr>
      <vt:lpstr>Wingdings</vt:lpstr>
      <vt:lpstr>ORNL</vt:lpstr>
      <vt:lpstr>Channel Access Clients</vt:lpstr>
      <vt:lpstr>Channel Access Operations</vt:lpstr>
      <vt:lpstr>‘connect’</vt:lpstr>
      <vt:lpstr>‘disconnect’</vt:lpstr>
      <vt:lpstr>‘get’, ‘get-callback’, ‘monitor’               -   read, subscribe</vt:lpstr>
      <vt:lpstr>‘put’, ‘put-callback’                                                    - write</vt:lpstr>
      <vt:lpstr>Higher Level CA Client Bindings</vt:lpstr>
      <vt:lpstr>Python Example</vt:lpstr>
      <vt:lpstr>Automation: This doesn’t cut it</vt:lpstr>
      <vt:lpstr>Automation: Not ideal, either</vt:lpstr>
      <vt:lpstr>Automation: How do you know you’re “done”?</vt:lpstr>
      <vt:lpstr>Automation: Use ’put-callback’</vt:lpstr>
      <vt:lpstr>Automation: Use explicit ‘get’, ‘get-callback’</vt:lpstr>
      <vt:lpstr>Another Python Example</vt:lpstr>
      <vt:lpstr>Yet Another Python Example</vt:lpstr>
      <vt:lpstr>Other CA Client Options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2019-01-11T19:40:37Z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